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8288000" cy="10287000"/>
  <p:notesSz cx="6858000" cy="9144000"/>
  <p:embeddedFontLst>
    <p:embeddedFont>
      <p:font typeface="Montserrat" panose="00000500000000000000" pitchFamily="2" charset="0"/>
      <p:regular r:id="rId19"/>
      <p:bold r:id="rId20"/>
    </p:embeddedFont>
    <p:embeddedFont>
      <p:font typeface="Montserrat Bold" panose="00000800000000000000" charset="0"/>
      <p:regular r:id="rId21"/>
    </p:embeddedFont>
    <p:embeddedFont>
      <p:font typeface="Montserrat Classic" panose="020B0604020202020204" charset="0"/>
      <p:regular r:id="rId22"/>
    </p:embeddedFont>
    <p:embeddedFont>
      <p:font typeface="Montserrat Semi-Bold" panose="020B0604020202020204" charset="0"/>
      <p:regular r:id="rId2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0" d="100"/>
          <a:sy n="70" d="100"/>
        </p:scale>
        <p:origin x="774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02.04.2024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‹nº›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Adicionar sugestão de apps e sites para edição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qgyqotwPCaQ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3FlKwrE1nCE" TargetMode="External"/><Relationship Id="rId5" Type="http://schemas.openxmlformats.org/officeDocument/2006/relationships/hyperlink" Target="https://www.canva.com" TargetMode="External"/><Relationship Id="rId4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0_PuicmwdCI" TargetMode="Externa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watch?v=BEZ8k8Lp2Ko" TargetMode="Externa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cueprompter.com" TargetMode="External"/><Relationship Id="rId4" Type="http://schemas.openxmlformats.org/officeDocument/2006/relationships/image" Target="../media/image2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sv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slide" Target="slide15.xml"/><Relationship Id="rId5" Type="http://schemas.openxmlformats.org/officeDocument/2006/relationships/slide" Target="slide9.xml"/><Relationship Id="rId4" Type="http://schemas.openxmlformats.org/officeDocument/2006/relationships/slide" Target="slide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6.png"/><Relationship Id="rId7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eg"/><Relationship Id="rId5" Type="http://schemas.openxmlformats.org/officeDocument/2006/relationships/image" Target="../media/image4.png"/><Relationship Id="rId4" Type="http://schemas.openxmlformats.org/officeDocument/2006/relationships/image" Target="../media/image12.jpeg"/><Relationship Id="rId9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6.jpeg"/><Relationship Id="rId7" Type="http://schemas.openxmlformats.org/officeDocument/2006/relationships/image" Target="../media/image7.sv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18.jpeg"/><Relationship Id="rId10" Type="http://schemas.openxmlformats.org/officeDocument/2006/relationships/image" Target="../media/image1.png"/><Relationship Id="rId4" Type="http://schemas.openxmlformats.org/officeDocument/2006/relationships/image" Target="../media/image17.jpeg"/><Relationship Id="rId9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1.jpeg"/><Relationship Id="rId4" Type="http://schemas.openxmlformats.org/officeDocument/2006/relationships/image" Target="../media/image7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pt.webcamtests.com" TargetMode="External"/><Relationship Id="rId5" Type="http://schemas.openxmlformats.org/officeDocument/2006/relationships/hyperlink" Target="https://pt.mictests.com" TargetMode="External"/><Relationship Id="rId4" Type="http://schemas.openxmlformats.org/officeDocument/2006/relationships/image" Target="../media/image2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205032" y="0"/>
            <a:ext cx="5082968" cy="3450289"/>
          </a:xfrm>
          <a:custGeom>
            <a:avLst/>
            <a:gdLst/>
            <a:ahLst/>
            <a:cxnLst/>
            <a:rect l="l" t="t" r="r" b="b"/>
            <a:pathLst>
              <a:path w="5082968" h="3450289">
                <a:moveTo>
                  <a:pt x="0" y="0"/>
                </a:moveTo>
                <a:lnTo>
                  <a:pt x="5082968" y="0"/>
                </a:lnTo>
                <a:lnTo>
                  <a:pt x="5082968" y="3450289"/>
                </a:lnTo>
                <a:lnTo>
                  <a:pt x="0" y="3450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0" y="3673475"/>
            <a:ext cx="18288000" cy="27876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Montserrat Semi-Bold"/>
              </a:rPr>
              <a:t>Guia prático para gravação de atividades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3657600" y="3086101"/>
            <a:ext cx="10972800" cy="6172199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3657600" y="1479003"/>
            <a:ext cx="10972800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"/>
              </a:rPr>
              <a:t>Está com vergonha de gravar?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4323" y="539209"/>
            <a:ext cx="17983066" cy="9441110"/>
          </a:xfrm>
          <a:custGeom>
            <a:avLst/>
            <a:gdLst/>
            <a:ahLst/>
            <a:cxnLst/>
            <a:rect l="l" t="t" r="r" b="b"/>
            <a:pathLst>
              <a:path w="17983066" h="9441110">
                <a:moveTo>
                  <a:pt x="0" y="0"/>
                </a:moveTo>
                <a:lnTo>
                  <a:pt x="17983065" y="0"/>
                </a:lnTo>
                <a:lnTo>
                  <a:pt x="17983065" y="9441109"/>
                </a:lnTo>
                <a:lnTo>
                  <a:pt x="0" y="94411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Picture 3"/>
          <p:cNvPicPr>
            <a:picLocks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57525" y="3473042"/>
            <a:ext cx="12172950" cy="61292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736404" y="349250"/>
            <a:ext cx="1081519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"/>
              </a:rPr>
              <a:t>Ferramentas recomendadas para gravação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99511" y="2200636"/>
            <a:ext cx="3488978" cy="58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2"/>
              </a:lnSpc>
            </a:pPr>
            <a:r>
              <a:rPr lang="en-US" sz="3200" u="sng" dirty="0">
                <a:solidFill>
                  <a:schemeClr val="bg1"/>
                </a:solidFill>
                <a:latin typeface="Montserrat Bold"/>
                <a:hlinkClick r:id="rId5" tooltip="https://www.canva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Canva</a:t>
            </a:r>
            <a:r>
              <a:rPr lang="en-US" sz="3200" u="sng" dirty="0">
                <a:solidFill>
                  <a:srgbClr val="0000FF"/>
                </a:solidFill>
                <a:latin typeface="Montserrat Bold"/>
                <a:hlinkClick r:id="rId5" tooltip="https://www.canva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sz="3200" dirty="0">
                <a:solidFill>
                  <a:srgbClr val="FFFFFF"/>
                </a:solidFill>
                <a:latin typeface="Montserrat Bold"/>
              </a:rPr>
              <a:t>(</a:t>
            </a:r>
            <a:r>
              <a:rPr lang="en-US" sz="3200" dirty="0" err="1">
                <a:solidFill>
                  <a:srgbClr val="FFFFFF"/>
                </a:solidFill>
                <a:latin typeface="Montserrat Bold"/>
              </a:rPr>
              <a:t>Gratuito</a:t>
            </a:r>
            <a:r>
              <a:rPr lang="en-US" sz="3200" dirty="0">
                <a:solidFill>
                  <a:srgbClr val="FFFFFF"/>
                </a:solidFill>
                <a:latin typeface="Montserrat Bold"/>
              </a:rPr>
              <a:t>)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10341" y="453329"/>
            <a:ext cx="17867318" cy="9380342"/>
          </a:xfrm>
          <a:custGeom>
            <a:avLst/>
            <a:gdLst/>
            <a:ahLst/>
            <a:cxnLst/>
            <a:rect l="l" t="t" r="r" b="b"/>
            <a:pathLst>
              <a:path w="17867318" h="9380342">
                <a:moveTo>
                  <a:pt x="0" y="0"/>
                </a:moveTo>
                <a:lnTo>
                  <a:pt x="17867318" y="0"/>
                </a:lnTo>
                <a:lnTo>
                  <a:pt x="17867318" y="9380342"/>
                </a:lnTo>
                <a:lnTo>
                  <a:pt x="0" y="938034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Picture 3"/>
          <p:cNvPicPr>
            <a:picLocks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057525" y="2078881"/>
            <a:ext cx="12172950" cy="6129237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826797" y="682752"/>
            <a:ext cx="2634407" cy="58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992"/>
              </a:lnSpc>
            </a:pPr>
            <a:r>
              <a:rPr lang="en-US" sz="3200">
                <a:solidFill>
                  <a:srgbClr val="FFFFFF"/>
                </a:solidFill>
                <a:latin typeface="Montserrat Bold"/>
              </a:rPr>
              <a:t>Power Point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7179" y="409669"/>
            <a:ext cx="18033643" cy="9467663"/>
          </a:xfrm>
          <a:custGeom>
            <a:avLst/>
            <a:gdLst/>
            <a:ahLst/>
            <a:cxnLst/>
            <a:rect l="l" t="t" r="r" b="b"/>
            <a:pathLst>
              <a:path w="18033643" h="9467663">
                <a:moveTo>
                  <a:pt x="0" y="0"/>
                </a:moveTo>
                <a:lnTo>
                  <a:pt x="18033642" y="0"/>
                </a:lnTo>
                <a:lnTo>
                  <a:pt x="18033642" y="9467662"/>
                </a:lnTo>
                <a:lnTo>
                  <a:pt x="0" y="94676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pic>
        <p:nvPicPr>
          <p:cNvPr id="3" name="Picture 3"/>
          <p:cNvPicPr>
            <a:picLocks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3212724" y="2715625"/>
            <a:ext cx="11862553" cy="6672685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981030" y="1048064"/>
            <a:ext cx="6325939" cy="58712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992"/>
              </a:lnSpc>
              <a:spcBef>
                <a:spcPct val="0"/>
              </a:spcBef>
            </a:pPr>
            <a:r>
              <a:rPr lang="en-US" sz="3200" strike="noStrike">
                <a:solidFill>
                  <a:srgbClr val="FFFFFF"/>
                </a:solidFill>
                <a:latin typeface="Montserrat Bold"/>
              </a:rPr>
              <a:t>Gravador de tela do Windows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40680" y="605439"/>
            <a:ext cx="17949490" cy="9423482"/>
          </a:xfrm>
          <a:custGeom>
            <a:avLst/>
            <a:gdLst/>
            <a:ahLst/>
            <a:cxnLst/>
            <a:rect l="l" t="t" r="r" b="b"/>
            <a:pathLst>
              <a:path w="17949490" h="9423482">
                <a:moveTo>
                  <a:pt x="0" y="0"/>
                </a:moveTo>
                <a:lnTo>
                  <a:pt x="17949490" y="0"/>
                </a:lnTo>
                <a:lnTo>
                  <a:pt x="17949490" y="9423482"/>
                </a:lnTo>
                <a:lnTo>
                  <a:pt x="0" y="94234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102643" y="3744303"/>
            <a:ext cx="1852115" cy="1911188"/>
          </a:xfrm>
          <a:custGeom>
            <a:avLst/>
            <a:gdLst/>
            <a:ahLst/>
            <a:cxnLst/>
            <a:rect l="l" t="t" r="r" b="b"/>
            <a:pathLst>
              <a:path w="1852115" h="1911188">
                <a:moveTo>
                  <a:pt x="0" y="0"/>
                </a:moveTo>
                <a:lnTo>
                  <a:pt x="1852114" y="0"/>
                </a:lnTo>
                <a:lnTo>
                  <a:pt x="1852114" y="1911187"/>
                </a:lnTo>
                <a:lnTo>
                  <a:pt x="0" y="191118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7401371" y="952500"/>
            <a:ext cx="348525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"/>
              </a:rPr>
              <a:t>Teleprompter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716085" y="3993695"/>
            <a:ext cx="16845970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Teleprompter é um equipamento acoplado às câmaras de vídeo que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exibe o texto a ser lido pelo apresentador. É a forma mais eficiente de exibir</a:t>
            </a:r>
          </a:p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textos para apresentadores, especialmente em segmentos longos.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800600" y="7040928"/>
            <a:ext cx="9367093" cy="5341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dirty="0" err="1">
                <a:solidFill>
                  <a:srgbClr val="FFFFFF"/>
                </a:solidFill>
                <a:latin typeface="Montserrat"/>
              </a:rPr>
              <a:t>Sugestão</a:t>
            </a:r>
            <a:r>
              <a:rPr lang="en-US" sz="3200" dirty="0">
                <a:solidFill>
                  <a:srgbClr val="FFFFFF"/>
                </a:solidFill>
                <a:latin typeface="Montserrat"/>
              </a:rPr>
              <a:t> de teleprompter: </a:t>
            </a:r>
            <a:r>
              <a:rPr lang="en-US" sz="3200" u="sng" dirty="0" err="1">
                <a:solidFill>
                  <a:schemeClr val="bg1"/>
                </a:solidFill>
                <a:latin typeface="Montserrat"/>
                <a:hlinkClick r:id="rId5" tooltip="https://cueprompter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CuePrompter</a:t>
            </a:r>
            <a:endParaRPr lang="en-US" sz="3200" u="sng" dirty="0">
              <a:solidFill>
                <a:schemeClr val="bg1"/>
              </a:solidFill>
              <a:latin typeface="Montserrat"/>
              <a:hlinkClick r:id="rId5" tooltip="https://cueprompter.com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6478" y="8419283"/>
            <a:ext cx="2751522" cy="1867717"/>
          </a:xfrm>
          <a:custGeom>
            <a:avLst/>
            <a:gdLst/>
            <a:ahLst/>
            <a:cxnLst/>
            <a:rect l="l" t="t" r="r" b="b"/>
            <a:pathLst>
              <a:path w="2751522" h="1867717">
                <a:moveTo>
                  <a:pt x="0" y="0"/>
                </a:moveTo>
                <a:lnTo>
                  <a:pt x="2751522" y="0"/>
                </a:lnTo>
                <a:lnTo>
                  <a:pt x="2751522" y="1867717"/>
                </a:lnTo>
                <a:lnTo>
                  <a:pt x="0" y="1867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82553" y="3636080"/>
            <a:ext cx="16922894" cy="39096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 Bold"/>
              </a:rPr>
              <a:t>Revisão</a:t>
            </a:r>
            <a:r>
              <a:rPr lang="en-US" sz="3200">
                <a:solidFill>
                  <a:srgbClr val="FFFFFF"/>
                </a:solidFill>
                <a:latin typeface="Montserrat"/>
              </a:rPr>
              <a:t>: Após concluir a gravação, reserve um tempo para revisar o material e verificar se há algum erro ou ajuste necessário.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 Bold"/>
              </a:rPr>
              <a:t>Edição</a:t>
            </a:r>
            <a:r>
              <a:rPr lang="en-US" sz="3200">
                <a:solidFill>
                  <a:srgbClr val="FFFFFF"/>
                </a:solidFill>
                <a:latin typeface="Montserrat"/>
              </a:rPr>
              <a:t>: Se desejar, você pode editar o vídeo para cortar partes desnecessárias, adicionar legendas ou melhorar a qualidade geral. Existem muitos aplicativos e programas gratuitos disponíveis para edição de vídeo.</a:t>
            </a:r>
          </a:p>
          <a:p>
            <a:pPr>
              <a:lnSpc>
                <a:spcPts val="4480"/>
              </a:lnSpc>
            </a:pPr>
            <a:endParaRPr lang="en-US" sz="3200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" name="Freeform 4"/>
          <p:cNvSpPr/>
          <p:nvPr/>
        </p:nvSpPr>
        <p:spPr>
          <a:xfrm rot="-1254124">
            <a:off x="1028057" y="704438"/>
            <a:ext cx="2580569" cy="2412832"/>
          </a:xfrm>
          <a:custGeom>
            <a:avLst/>
            <a:gdLst/>
            <a:ahLst/>
            <a:cxnLst/>
            <a:rect l="l" t="t" r="r" b="b"/>
            <a:pathLst>
              <a:path w="2580569" h="2412832">
                <a:moveTo>
                  <a:pt x="0" y="0"/>
                </a:moveTo>
                <a:lnTo>
                  <a:pt x="2580568" y="0"/>
                </a:lnTo>
                <a:lnTo>
                  <a:pt x="2580568" y="2412832"/>
                </a:lnTo>
                <a:lnTo>
                  <a:pt x="0" y="24128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7052667" y="349250"/>
            <a:ext cx="4182666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"/>
              </a:rPr>
              <a:t>Revisão e edição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682553" y="7679125"/>
            <a:ext cx="16922894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FFFFFF"/>
                </a:solidFill>
                <a:latin typeface="Montserrat"/>
              </a:rPr>
              <a:t>Recomendações de editores de vídeo: CapCut, ShotCut, Canva, OpenShot.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4765675"/>
            <a:ext cx="18288000" cy="20744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Seguindo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essas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etapas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,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você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estará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mais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preparada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 para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gravar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suas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atividades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 com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confiança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 e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qualidade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.</a:t>
            </a:r>
          </a:p>
          <a:p>
            <a:pPr algn="ctr">
              <a:lnSpc>
                <a:spcPts val="5599"/>
              </a:lnSpc>
            </a:pP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Boa </a:t>
            </a:r>
            <a:r>
              <a:rPr lang="en-US" sz="3999" dirty="0" err="1">
                <a:solidFill>
                  <a:srgbClr val="FFFFFF"/>
                </a:solidFill>
                <a:latin typeface="Montserrat Classic"/>
              </a:rPr>
              <a:t>sorte</a:t>
            </a:r>
            <a:r>
              <a:rPr lang="en-US" sz="3999" dirty="0">
                <a:solidFill>
                  <a:srgbClr val="FFFFFF"/>
                </a:solidFill>
                <a:latin typeface="Montserrat Classic"/>
              </a:rPr>
              <a:t>!</a:t>
            </a:r>
          </a:p>
        </p:txBody>
      </p:sp>
      <p:sp>
        <p:nvSpPr>
          <p:cNvPr id="3" name="Freeform 3"/>
          <p:cNvSpPr/>
          <p:nvPr/>
        </p:nvSpPr>
        <p:spPr>
          <a:xfrm>
            <a:off x="15536478" y="8419283"/>
            <a:ext cx="2751522" cy="1867717"/>
          </a:xfrm>
          <a:custGeom>
            <a:avLst/>
            <a:gdLst/>
            <a:ahLst/>
            <a:cxnLst/>
            <a:rect l="l" t="t" r="r" b="b"/>
            <a:pathLst>
              <a:path w="2751522" h="1867717">
                <a:moveTo>
                  <a:pt x="0" y="0"/>
                </a:moveTo>
                <a:lnTo>
                  <a:pt x="2751522" y="0"/>
                </a:lnTo>
                <a:lnTo>
                  <a:pt x="2751522" y="1867717"/>
                </a:lnTo>
                <a:lnTo>
                  <a:pt x="0" y="186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27463" y="590707"/>
            <a:ext cx="10433074" cy="9454973"/>
          </a:xfrm>
          <a:custGeom>
            <a:avLst/>
            <a:gdLst/>
            <a:ahLst/>
            <a:cxnLst/>
            <a:rect l="l" t="t" r="r" b="b"/>
            <a:pathLst>
              <a:path w="10433074" h="9454973">
                <a:moveTo>
                  <a:pt x="0" y="0"/>
                </a:moveTo>
                <a:lnTo>
                  <a:pt x="10433074" y="0"/>
                </a:lnTo>
                <a:lnTo>
                  <a:pt x="10433074" y="9454973"/>
                </a:lnTo>
                <a:lnTo>
                  <a:pt x="0" y="94549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9000"/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6947520" y="574675"/>
            <a:ext cx="4392960" cy="1368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200"/>
              </a:lnSpc>
              <a:spcBef>
                <a:spcPct val="0"/>
              </a:spcBef>
            </a:pPr>
            <a:r>
              <a:rPr lang="en-US" sz="8000" u="none" strike="noStrike">
                <a:solidFill>
                  <a:srgbClr val="FFFFFF"/>
                </a:solidFill>
                <a:latin typeface="Montserrat Semi-Bold"/>
              </a:rPr>
              <a:t>Sumário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2682374"/>
            <a:ext cx="6972300" cy="43465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108927" lvl="1" indent="-554464" algn="just">
              <a:lnSpc>
                <a:spcPts val="8680"/>
              </a:lnSpc>
              <a:buFont typeface="Arial"/>
              <a:buChar char="•"/>
            </a:pPr>
            <a:r>
              <a:rPr lang="en-US" sz="5136" u="sng" dirty="0">
                <a:solidFill>
                  <a:schemeClr val="bg1"/>
                </a:solidFill>
                <a:latin typeface="Montserrat"/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Preparação</a:t>
            </a:r>
          </a:p>
          <a:p>
            <a:pPr marL="1108927" lvl="1" indent="-554464" algn="just">
              <a:lnSpc>
                <a:spcPts val="8680"/>
              </a:lnSpc>
              <a:buFont typeface="Arial"/>
              <a:buChar char="•"/>
            </a:pPr>
            <a:r>
              <a:rPr lang="en-US" sz="5136" u="sng" dirty="0" err="1">
                <a:solidFill>
                  <a:schemeClr val="bg1"/>
                </a:solidFill>
                <a:latin typeface="Montserrat"/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Configuração</a:t>
            </a:r>
            <a:endParaRPr lang="en-US" sz="5136" u="sng" dirty="0">
              <a:solidFill>
                <a:schemeClr val="bg1"/>
              </a:solidFill>
              <a:latin typeface="Montserrat"/>
              <a:hlinkClick r:id="rId4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108927" lvl="1" indent="-554464" algn="just">
              <a:lnSpc>
                <a:spcPts val="8680"/>
              </a:lnSpc>
              <a:buFont typeface="Arial"/>
              <a:buChar char="•"/>
            </a:pPr>
            <a:r>
              <a:rPr lang="en-US" sz="5136" u="sng" dirty="0" err="1">
                <a:solidFill>
                  <a:schemeClr val="bg1"/>
                </a:solidFill>
                <a:latin typeface="Montserrat"/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Gravação</a:t>
            </a:r>
            <a:endParaRPr lang="en-US" sz="5136" u="sng" dirty="0">
              <a:solidFill>
                <a:schemeClr val="bg1"/>
              </a:solidFill>
              <a:latin typeface="Montserrat"/>
              <a:hlinkClick r:id="rId5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1108927" lvl="1" indent="-554464" algn="just">
              <a:lnSpc>
                <a:spcPts val="8680"/>
              </a:lnSpc>
              <a:buFont typeface="Arial"/>
              <a:buChar char="•"/>
            </a:pPr>
            <a:r>
              <a:rPr lang="en-US" sz="5136" u="sng" dirty="0" err="1">
                <a:solidFill>
                  <a:schemeClr val="bg1"/>
                </a:solidFill>
                <a:latin typeface="Montserra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Revisão</a:t>
            </a:r>
            <a:r>
              <a:rPr lang="en-US" sz="5136" u="sng" dirty="0">
                <a:solidFill>
                  <a:schemeClr val="bg1"/>
                </a:solidFill>
                <a:latin typeface="Montserra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e </a:t>
            </a:r>
            <a:r>
              <a:rPr lang="en-US" sz="5136" u="sng" dirty="0" err="1">
                <a:solidFill>
                  <a:schemeClr val="bg1"/>
                </a:solidFill>
                <a:latin typeface="Montserrat"/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edição</a:t>
            </a:r>
            <a:endParaRPr lang="en-US" sz="5136" u="sng" dirty="0">
              <a:solidFill>
                <a:schemeClr val="bg1"/>
              </a:solidFill>
              <a:latin typeface="Montserrat"/>
              <a:hlinkClick r:id="rId6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6478" y="8419283"/>
            <a:ext cx="2751522" cy="1867717"/>
          </a:xfrm>
          <a:custGeom>
            <a:avLst/>
            <a:gdLst/>
            <a:ahLst/>
            <a:cxnLst/>
            <a:rect l="l" t="t" r="r" b="b"/>
            <a:pathLst>
              <a:path w="2751522" h="1867717">
                <a:moveTo>
                  <a:pt x="0" y="0"/>
                </a:moveTo>
                <a:lnTo>
                  <a:pt x="2751522" y="0"/>
                </a:lnTo>
                <a:lnTo>
                  <a:pt x="2751522" y="1867717"/>
                </a:lnTo>
                <a:lnTo>
                  <a:pt x="0" y="186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9899811" y="3930674"/>
            <a:ext cx="5246370" cy="5408883"/>
            <a:chOff x="0" y="0"/>
            <a:chExt cx="6995160" cy="7211843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216683"/>
              <a:ext cx="6995160" cy="699516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3"/>
                <a:stretch>
                  <a:fillRect l="-25046" r="-25046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5043985" y="0"/>
              <a:ext cx="1236111" cy="1384999"/>
            </a:xfrm>
            <a:custGeom>
              <a:avLst/>
              <a:gdLst/>
              <a:ahLst/>
              <a:cxnLst/>
              <a:rect l="l" t="t" r="r" b="b"/>
              <a:pathLst>
                <a:path w="1236111" h="1384999">
                  <a:moveTo>
                    <a:pt x="0" y="0"/>
                  </a:moveTo>
                  <a:lnTo>
                    <a:pt x="1236111" y="0"/>
                  </a:lnTo>
                  <a:lnTo>
                    <a:pt x="1236111" y="1384999"/>
                  </a:lnTo>
                  <a:lnTo>
                    <a:pt x="0" y="13849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260991" y="4011930"/>
            <a:ext cx="5246370" cy="5246370"/>
            <a:chOff x="0" y="0"/>
            <a:chExt cx="6995160" cy="6995160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6995160" cy="6995160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5046" r="-25046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5391648" y="130010"/>
              <a:ext cx="1456329" cy="1236059"/>
            </a:xfrm>
            <a:custGeom>
              <a:avLst/>
              <a:gdLst/>
              <a:ahLst/>
              <a:cxnLst/>
              <a:rect l="l" t="t" r="r" b="b"/>
              <a:pathLst>
                <a:path w="1456329" h="1236059">
                  <a:moveTo>
                    <a:pt x="0" y="0"/>
                  </a:moveTo>
                  <a:lnTo>
                    <a:pt x="1456329" y="0"/>
                  </a:lnTo>
                  <a:lnTo>
                    <a:pt x="1456329" y="1236059"/>
                  </a:lnTo>
                  <a:lnTo>
                    <a:pt x="0" y="1236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1" name="TextBox 11"/>
          <p:cNvSpPr txBox="1"/>
          <p:nvPr/>
        </p:nvSpPr>
        <p:spPr>
          <a:xfrm>
            <a:off x="666302" y="1866796"/>
            <a:ext cx="16955397" cy="1099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4480"/>
              </a:lnSpc>
              <a:buFont typeface="Arial"/>
              <a:buChar char="•"/>
            </a:pPr>
            <a:r>
              <a:rPr lang="en-US" sz="3200">
                <a:solidFill>
                  <a:srgbClr val="FFFFFF"/>
                </a:solidFill>
                <a:latin typeface="Montserrat Bold"/>
              </a:rPr>
              <a:t>Local adequado:</a:t>
            </a:r>
            <a:r>
              <a:rPr lang="en-US" sz="3200">
                <a:solidFill>
                  <a:srgbClr val="FFFFFF"/>
                </a:solidFill>
                <a:latin typeface="Montserrat"/>
              </a:rPr>
              <a:t> Escolha um local tranquilo e bem iluminado para gravar suas atividades. Certifique-se de que não haja distrações sonoras ou visuais.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702376" y="349250"/>
            <a:ext cx="2883247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"/>
              </a:rPr>
              <a:t>Preparação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3474582" y="5263302"/>
            <a:ext cx="4123791" cy="3873139"/>
            <a:chOff x="0" y="0"/>
            <a:chExt cx="5498389" cy="5164185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5164185" cy="5164185"/>
              <a:chOff x="0" y="0"/>
              <a:chExt cx="812800" cy="812800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5046" r="-25046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5" name="Freeform 5"/>
            <p:cNvSpPr/>
            <p:nvPr/>
          </p:nvSpPr>
          <p:spPr>
            <a:xfrm>
              <a:off x="4042060" y="0"/>
              <a:ext cx="1456329" cy="1236059"/>
            </a:xfrm>
            <a:custGeom>
              <a:avLst/>
              <a:gdLst/>
              <a:ahLst/>
              <a:cxnLst/>
              <a:rect l="l" t="t" r="r" b="b"/>
              <a:pathLst>
                <a:path w="1456329" h="1236059">
                  <a:moveTo>
                    <a:pt x="0" y="0"/>
                  </a:moveTo>
                  <a:lnTo>
                    <a:pt x="1456329" y="0"/>
                  </a:lnTo>
                  <a:lnTo>
                    <a:pt x="1456329" y="1236059"/>
                  </a:lnTo>
                  <a:lnTo>
                    <a:pt x="0" y="1236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0" y="575657"/>
            <a:ext cx="18288000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>
                <a:solidFill>
                  <a:srgbClr val="FFFFFF"/>
                </a:solidFill>
                <a:latin typeface="Montserrat Bold"/>
              </a:rPr>
              <a:t>Equipamento:</a:t>
            </a:r>
            <a:r>
              <a:rPr lang="en-US" sz="3200" u="none" strike="noStrike">
                <a:solidFill>
                  <a:srgbClr val="FFFFFF"/>
                </a:solidFill>
                <a:latin typeface="Montserrat"/>
              </a:rPr>
              <a:t> Utilize um dispositivo de gravação de boa qualidade, como um smartphone, câmera ou webcam. Verifique se há espaço de armazenamento suficiente e se a bateria está carregada.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8841701" y="2616453"/>
            <a:ext cx="4523595" cy="3977472"/>
            <a:chOff x="0" y="0"/>
            <a:chExt cx="6031461" cy="5303296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5303296" cy="5303296"/>
              <a:chOff x="0" y="0"/>
              <a:chExt cx="812800" cy="812800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l="-24906" r="-24906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0" name="Freeform 10"/>
            <p:cNvSpPr/>
            <p:nvPr/>
          </p:nvSpPr>
          <p:spPr>
            <a:xfrm>
              <a:off x="4575132" y="278044"/>
              <a:ext cx="1456329" cy="1236059"/>
            </a:xfrm>
            <a:custGeom>
              <a:avLst/>
              <a:gdLst/>
              <a:ahLst/>
              <a:cxnLst/>
              <a:rect l="l" t="t" r="r" b="b"/>
              <a:pathLst>
                <a:path w="1456329" h="1236059">
                  <a:moveTo>
                    <a:pt x="0" y="0"/>
                  </a:moveTo>
                  <a:lnTo>
                    <a:pt x="1456329" y="0"/>
                  </a:lnTo>
                  <a:lnTo>
                    <a:pt x="1456329" y="1236059"/>
                  </a:lnTo>
                  <a:lnTo>
                    <a:pt x="0" y="1236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4647867" y="5263302"/>
            <a:ext cx="4068154" cy="4356026"/>
            <a:chOff x="0" y="0"/>
            <a:chExt cx="5424205" cy="5808035"/>
          </a:xfrm>
        </p:grpSpPr>
        <p:grpSp>
          <p:nvGrpSpPr>
            <p:cNvPr id="12" name="Group 12"/>
            <p:cNvGrpSpPr/>
            <p:nvPr/>
          </p:nvGrpSpPr>
          <p:grpSpPr>
            <a:xfrm>
              <a:off x="0" y="383830"/>
              <a:ext cx="5424205" cy="5424205"/>
              <a:chOff x="0" y="0"/>
              <a:chExt cx="812800" cy="812800"/>
            </a:xfrm>
          </p:grpSpPr>
          <p:sp>
            <p:nvSpPr>
              <p:cNvPr id="13" name="Freeform 13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31905" r="-18188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4" name="Freeform 14"/>
            <p:cNvSpPr/>
            <p:nvPr/>
          </p:nvSpPr>
          <p:spPr>
            <a:xfrm>
              <a:off x="3957646" y="0"/>
              <a:ext cx="1456329" cy="1236059"/>
            </a:xfrm>
            <a:custGeom>
              <a:avLst/>
              <a:gdLst/>
              <a:ahLst/>
              <a:cxnLst/>
              <a:rect l="l" t="t" r="r" b="b"/>
              <a:pathLst>
                <a:path w="1456329" h="1236059">
                  <a:moveTo>
                    <a:pt x="0" y="0"/>
                  </a:moveTo>
                  <a:lnTo>
                    <a:pt x="1456328" y="0"/>
                  </a:lnTo>
                  <a:lnTo>
                    <a:pt x="1456328" y="1236059"/>
                  </a:lnTo>
                  <a:lnTo>
                    <a:pt x="0" y="1236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55336" y="2824986"/>
            <a:ext cx="4196569" cy="4129136"/>
            <a:chOff x="0" y="0"/>
            <a:chExt cx="5595425" cy="5505515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48807"/>
              <a:ext cx="5456707" cy="5456707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25046" r="-25046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4139096" y="0"/>
              <a:ext cx="1456329" cy="1236059"/>
            </a:xfrm>
            <a:custGeom>
              <a:avLst/>
              <a:gdLst/>
              <a:ahLst/>
              <a:cxnLst/>
              <a:rect l="l" t="t" r="r" b="b"/>
              <a:pathLst>
                <a:path w="1456329" h="1236059">
                  <a:moveTo>
                    <a:pt x="0" y="0"/>
                  </a:moveTo>
                  <a:lnTo>
                    <a:pt x="1456329" y="0"/>
                  </a:lnTo>
                  <a:lnTo>
                    <a:pt x="1456329" y="1236059"/>
                  </a:lnTo>
                  <a:lnTo>
                    <a:pt x="0" y="1236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536478" y="8906821"/>
            <a:ext cx="2751522" cy="1867717"/>
          </a:xfrm>
          <a:custGeom>
            <a:avLst/>
            <a:gdLst/>
            <a:ahLst/>
            <a:cxnLst/>
            <a:rect l="l" t="t" r="r" b="b"/>
            <a:pathLst>
              <a:path w="2751522" h="1867717">
                <a:moveTo>
                  <a:pt x="0" y="0"/>
                </a:moveTo>
                <a:lnTo>
                  <a:pt x="2751522" y="0"/>
                </a:lnTo>
                <a:lnTo>
                  <a:pt x="2751522" y="1867717"/>
                </a:lnTo>
                <a:lnTo>
                  <a:pt x="0" y="186771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6478" y="8874318"/>
            <a:ext cx="2751522" cy="1867717"/>
          </a:xfrm>
          <a:custGeom>
            <a:avLst/>
            <a:gdLst/>
            <a:ahLst/>
            <a:cxnLst/>
            <a:rect l="l" t="t" r="r" b="b"/>
            <a:pathLst>
              <a:path w="2751522" h="1867717">
                <a:moveTo>
                  <a:pt x="0" y="0"/>
                </a:moveTo>
                <a:lnTo>
                  <a:pt x="2751522" y="0"/>
                </a:lnTo>
                <a:lnTo>
                  <a:pt x="2751522" y="1867717"/>
                </a:lnTo>
                <a:lnTo>
                  <a:pt x="0" y="18677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grpSp>
        <p:nvGrpSpPr>
          <p:cNvPr id="3" name="Group 3"/>
          <p:cNvGrpSpPr/>
          <p:nvPr/>
        </p:nvGrpSpPr>
        <p:grpSpPr>
          <a:xfrm>
            <a:off x="1630454" y="4394470"/>
            <a:ext cx="4409818" cy="4863830"/>
            <a:chOff x="0" y="0"/>
            <a:chExt cx="5879757" cy="648510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8905"/>
              <a:ext cx="5875591" cy="5875591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4"/>
                <a:stretch>
                  <a:fillRect l="-38888" r="-38888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" name="TextBox 6"/>
            <p:cNvSpPr txBox="1"/>
            <p:nvPr/>
          </p:nvSpPr>
          <p:spPr>
            <a:xfrm>
              <a:off x="0" y="5899135"/>
              <a:ext cx="5875591" cy="58597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62"/>
                </a:lnSpc>
              </a:pPr>
              <a:r>
                <a:rPr lang="en-US" sz="2687">
                  <a:solidFill>
                    <a:srgbClr val="FFFFFF"/>
                  </a:solidFill>
                  <a:latin typeface="Montserrat"/>
                </a:rPr>
                <a:t>Muito perto</a:t>
              </a:r>
            </a:p>
          </p:txBody>
        </p:sp>
        <p:sp>
          <p:nvSpPr>
            <p:cNvPr id="7" name="Freeform 7"/>
            <p:cNvSpPr/>
            <p:nvPr/>
          </p:nvSpPr>
          <p:spPr>
            <a:xfrm>
              <a:off x="4390228" y="0"/>
              <a:ext cx="1489529" cy="1668940"/>
            </a:xfrm>
            <a:custGeom>
              <a:avLst/>
              <a:gdLst/>
              <a:ahLst/>
              <a:cxnLst/>
              <a:rect l="l" t="t" r="r" b="b"/>
              <a:pathLst>
                <a:path w="1489529" h="1668940">
                  <a:moveTo>
                    <a:pt x="0" y="0"/>
                  </a:moveTo>
                  <a:lnTo>
                    <a:pt x="1489529" y="0"/>
                  </a:lnTo>
                  <a:lnTo>
                    <a:pt x="1489529" y="1668940"/>
                  </a:lnTo>
                  <a:lnTo>
                    <a:pt x="0" y="16689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6764172" y="4268221"/>
            <a:ext cx="4484361" cy="4895237"/>
            <a:chOff x="0" y="0"/>
            <a:chExt cx="5979148" cy="6526983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5979148" cy="5979148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6"/>
                <a:stretch>
                  <a:fillRect l="-30525" r="-47252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" name="TextBox 11"/>
            <p:cNvSpPr txBox="1"/>
            <p:nvPr/>
          </p:nvSpPr>
          <p:spPr>
            <a:xfrm>
              <a:off x="0" y="5921998"/>
              <a:ext cx="5979148" cy="60498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829"/>
                </a:lnSpc>
              </a:pPr>
              <a:r>
                <a:rPr lang="en-US" sz="2735">
                  <a:solidFill>
                    <a:srgbClr val="FFFFFF"/>
                  </a:solidFill>
                  <a:latin typeface="Montserrat"/>
                </a:rPr>
                <a:t>Muito longe</a:t>
              </a:r>
            </a:p>
          </p:txBody>
        </p:sp>
        <p:sp>
          <p:nvSpPr>
            <p:cNvPr id="12" name="Freeform 12"/>
            <p:cNvSpPr/>
            <p:nvPr/>
          </p:nvSpPr>
          <p:spPr>
            <a:xfrm>
              <a:off x="4443728" y="0"/>
              <a:ext cx="1481581" cy="1660035"/>
            </a:xfrm>
            <a:custGeom>
              <a:avLst/>
              <a:gdLst/>
              <a:ahLst/>
              <a:cxnLst/>
              <a:rect l="l" t="t" r="r" b="b"/>
              <a:pathLst>
                <a:path w="1481581" h="1660035">
                  <a:moveTo>
                    <a:pt x="0" y="0"/>
                  </a:moveTo>
                  <a:lnTo>
                    <a:pt x="1481581" y="0"/>
                  </a:lnTo>
                  <a:lnTo>
                    <a:pt x="1481581" y="1660035"/>
                  </a:lnTo>
                  <a:lnTo>
                    <a:pt x="0" y="16600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1975557" y="4268221"/>
            <a:ext cx="4681988" cy="4990079"/>
            <a:chOff x="0" y="0"/>
            <a:chExt cx="6242651" cy="6653439"/>
          </a:xfrm>
        </p:grpSpPr>
        <p:grpSp>
          <p:nvGrpSpPr>
            <p:cNvPr id="14" name="Group 14"/>
            <p:cNvGrpSpPr/>
            <p:nvPr/>
          </p:nvGrpSpPr>
          <p:grpSpPr>
            <a:xfrm>
              <a:off x="0" y="177236"/>
              <a:ext cx="5912961" cy="5912961"/>
              <a:chOff x="0" y="0"/>
              <a:chExt cx="812800" cy="8128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7"/>
                <a:stretch>
                  <a:fillRect l="-38888" r="-38888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6" name="TextBox 16"/>
            <p:cNvSpPr txBox="1"/>
            <p:nvPr/>
          </p:nvSpPr>
          <p:spPr>
            <a:xfrm>
              <a:off x="329690" y="6064043"/>
              <a:ext cx="5912961" cy="5893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786"/>
                </a:lnSpc>
              </a:pPr>
              <a:r>
                <a:rPr lang="en-US" sz="2704">
                  <a:solidFill>
                    <a:srgbClr val="FFFFFF"/>
                  </a:solidFill>
                  <a:latin typeface="Montserrat"/>
                </a:rPr>
                <a:t>Bom enquadramento</a:t>
              </a:r>
            </a:p>
          </p:txBody>
        </p:sp>
        <p:sp>
          <p:nvSpPr>
            <p:cNvPr id="17" name="Freeform 17"/>
            <p:cNvSpPr/>
            <p:nvPr/>
          </p:nvSpPr>
          <p:spPr>
            <a:xfrm>
              <a:off x="4385723" y="0"/>
              <a:ext cx="1456329" cy="1236059"/>
            </a:xfrm>
            <a:custGeom>
              <a:avLst/>
              <a:gdLst/>
              <a:ahLst/>
              <a:cxnLst/>
              <a:rect l="l" t="t" r="r" b="b"/>
              <a:pathLst>
                <a:path w="1456329" h="1236059">
                  <a:moveTo>
                    <a:pt x="0" y="0"/>
                  </a:moveTo>
                  <a:lnTo>
                    <a:pt x="1456329" y="0"/>
                  </a:lnTo>
                  <a:lnTo>
                    <a:pt x="1456329" y="1236059"/>
                  </a:lnTo>
                  <a:lnTo>
                    <a:pt x="0" y="1236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7452420" y="349250"/>
            <a:ext cx="338316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"/>
              </a:rPr>
              <a:t>Configuração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633799" y="1755140"/>
            <a:ext cx="17020402" cy="22237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l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>
                <a:solidFill>
                  <a:srgbClr val="FFFFFF"/>
                </a:solidFill>
                <a:latin typeface="Montserrat Bold"/>
              </a:rPr>
              <a:t>Posicionamento da câmera:</a:t>
            </a:r>
            <a:r>
              <a:rPr lang="en-US" sz="3200" u="none" strike="noStrike">
                <a:solidFill>
                  <a:srgbClr val="FFFFFF"/>
                </a:solidFill>
                <a:latin typeface="Montserrat"/>
              </a:rPr>
              <a:t> Posicione a câmera em um ângulo que permita capturar toda a sua atividade de forma clara e sem cortes. Evite filmar muito de perto ou muito longe. (inserir imagens de exemplos)</a:t>
            </a:r>
          </a:p>
          <a:p>
            <a:pPr algn="l">
              <a:lnSpc>
                <a:spcPts val="4480"/>
              </a:lnSpc>
              <a:spcBef>
                <a:spcPct val="0"/>
              </a:spcBef>
            </a:pPr>
            <a:endParaRPr lang="en-US" sz="3200" u="none" strike="noStrike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15356" y="2147930"/>
            <a:ext cx="3418103" cy="3418103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2"/>
              <a:stretch>
                <a:fillRect l="-33658" r="-44118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4" name="Group 4"/>
          <p:cNvGrpSpPr/>
          <p:nvPr/>
        </p:nvGrpSpPr>
        <p:grpSpPr>
          <a:xfrm>
            <a:off x="2425497" y="6462615"/>
            <a:ext cx="3824385" cy="3824385"/>
            <a:chOff x="0" y="0"/>
            <a:chExt cx="812800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6065780" y="2520315"/>
            <a:ext cx="5246370" cy="524637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t="-36198" b="-13895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1786223" y="5941205"/>
            <a:ext cx="4068154" cy="4068154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5"/>
              <a:stretch>
                <a:fillRect l="-25000" r="-25000"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3439173" y="2147930"/>
            <a:ext cx="1092247" cy="927044"/>
          </a:xfrm>
          <a:custGeom>
            <a:avLst/>
            <a:gdLst/>
            <a:ahLst/>
            <a:cxnLst/>
            <a:rect l="l" t="t" r="r" b="b"/>
            <a:pathLst>
              <a:path w="1092247" h="927044">
                <a:moveTo>
                  <a:pt x="0" y="0"/>
                </a:moveTo>
                <a:lnTo>
                  <a:pt x="1092247" y="0"/>
                </a:lnTo>
                <a:lnTo>
                  <a:pt x="1092247" y="927044"/>
                </a:lnTo>
                <a:lnTo>
                  <a:pt x="0" y="927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1" name="Freeform 11"/>
          <p:cNvSpPr/>
          <p:nvPr/>
        </p:nvSpPr>
        <p:spPr>
          <a:xfrm>
            <a:off x="10219903" y="2611452"/>
            <a:ext cx="1092247" cy="927044"/>
          </a:xfrm>
          <a:custGeom>
            <a:avLst/>
            <a:gdLst/>
            <a:ahLst/>
            <a:cxnLst/>
            <a:rect l="l" t="t" r="r" b="b"/>
            <a:pathLst>
              <a:path w="1092247" h="927044">
                <a:moveTo>
                  <a:pt x="0" y="0"/>
                </a:moveTo>
                <a:lnTo>
                  <a:pt x="1092247" y="0"/>
                </a:lnTo>
                <a:lnTo>
                  <a:pt x="1092247" y="927044"/>
                </a:lnTo>
                <a:lnTo>
                  <a:pt x="0" y="9270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2" name="Freeform 12"/>
          <p:cNvSpPr/>
          <p:nvPr/>
        </p:nvSpPr>
        <p:spPr>
          <a:xfrm>
            <a:off x="5138696" y="6336139"/>
            <a:ext cx="927083" cy="1038749"/>
          </a:xfrm>
          <a:custGeom>
            <a:avLst/>
            <a:gdLst/>
            <a:ahLst/>
            <a:cxnLst/>
            <a:rect l="l" t="t" r="r" b="b"/>
            <a:pathLst>
              <a:path w="927083" h="1038749">
                <a:moveTo>
                  <a:pt x="0" y="0"/>
                </a:moveTo>
                <a:lnTo>
                  <a:pt x="927084" y="0"/>
                </a:lnTo>
                <a:lnTo>
                  <a:pt x="927084" y="1038749"/>
                </a:lnTo>
                <a:lnTo>
                  <a:pt x="0" y="1038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3" name="Freeform 13"/>
          <p:cNvSpPr/>
          <p:nvPr/>
        </p:nvSpPr>
        <p:spPr>
          <a:xfrm>
            <a:off x="14814335" y="5816764"/>
            <a:ext cx="927083" cy="1038749"/>
          </a:xfrm>
          <a:custGeom>
            <a:avLst/>
            <a:gdLst/>
            <a:ahLst/>
            <a:cxnLst/>
            <a:rect l="l" t="t" r="r" b="b"/>
            <a:pathLst>
              <a:path w="927083" h="1038749">
                <a:moveTo>
                  <a:pt x="0" y="0"/>
                </a:moveTo>
                <a:lnTo>
                  <a:pt x="927083" y="0"/>
                </a:lnTo>
                <a:lnTo>
                  <a:pt x="927083" y="1038749"/>
                </a:lnTo>
                <a:lnTo>
                  <a:pt x="0" y="103874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14" name="TextBox 14"/>
          <p:cNvSpPr txBox="1"/>
          <p:nvPr/>
        </p:nvSpPr>
        <p:spPr>
          <a:xfrm>
            <a:off x="138136" y="467761"/>
            <a:ext cx="18011729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>
                <a:solidFill>
                  <a:srgbClr val="FFFFFF"/>
                </a:solidFill>
                <a:latin typeface="Montserrat Bold"/>
              </a:rPr>
              <a:t>Roupas apropriadas:</a:t>
            </a:r>
            <a:r>
              <a:rPr lang="en-US" sz="3200" u="none" strike="noStrike">
                <a:solidFill>
                  <a:srgbClr val="FFFFFF"/>
                </a:solidFill>
                <a:latin typeface="Montserrat"/>
              </a:rPr>
              <a:t> Vista roupas confortáveis e adequadas para a atividade que será realizada. Evite estampas muito chamativas ou cores que possam causar distração.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13140950" y="1684407"/>
            <a:ext cx="3692715" cy="3881625"/>
            <a:chOff x="0" y="0"/>
            <a:chExt cx="4923620" cy="5175501"/>
          </a:xfrm>
        </p:grpSpPr>
        <p:grpSp>
          <p:nvGrpSpPr>
            <p:cNvPr id="16" name="Group 16"/>
            <p:cNvGrpSpPr/>
            <p:nvPr/>
          </p:nvGrpSpPr>
          <p:grpSpPr>
            <a:xfrm>
              <a:off x="0" y="271336"/>
              <a:ext cx="4904165" cy="4904165"/>
              <a:chOff x="0" y="0"/>
              <a:chExt cx="812800" cy="8128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9"/>
                <a:stretch>
                  <a:fillRect l="-25046" r="-25046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8" name="Freeform 18"/>
            <p:cNvSpPr/>
            <p:nvPr/>
          </p:nvSpPr>
          <p:spPr>
            <a:xfrm>
              <a:off x="3467291" y="0"/>
              <a:ext cx="1456329" cy="1236059"/>
            </a:xfrm>
            <a:custGeom>
              <a:avLst/>
              <a:gdLst/>
              <a:ahLst/>
              <a:cxnLst/>
              <a:rect l="l" t="t" r="r" b="b"/>
              <a:pathLst>
                <a:path w="1456329" h="1236059">
                  <a:moveTo>
                    <a:pt x="0" y="0"/>
                  </a:moveTo>
                  <a:lnTo>
                    <a:pt x="1456329" y="0"/>
                  </a:lnTo>
                  <a:lnTo>
                    <a:pt x="1456329" y="1236059"/>
                  </a:lnTo>
                  <a:lnTo>
                    <a:pt x="0" y="1236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19" name="Freeform 19"/>
          <p:cNvSpPr/>
          <p:nvPr/>
        </p:nvSpPr>
        <p:spPr>
          <a:xfrm>
            <a:off x="15633986" y="8858067"/>
            <a:ext cx="2751522" cy="1867717"/>
          </a:xfrm>
          <a:custGeom>
            <a:avLst/>
            <a:gdLst/>
            <a:ahLst/>
            <a:cxnLst/>
            <a:rect l="l" t="t" r="r" b="b"/>
            <a:pathLst>
              <a:path w="2751522" h="1867717">
                <a:moveTo>
                  <a:pt x="0" y="0"/>
                </a:moveTo>
                <a:lnTo>
                  <a:pt x="2751522" y="0"/>
                </a:lnTo>
                <a:lnTo>
                  <a:pt x="2751522" y="1867717"/>
                </a:lnTo>
                <a:lnTo>
                  <a:pt x="0" y="186771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971550"/>
            <a:ext cx="18288000" cy="16617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ctr">
              <a:lnSpc>
                <a:spcPts val="4480"/>
              </a:lnSpc>
              <a:spcBef>
                <a:spcPct val="0"/>
              </a:spcBef>
              <a:buFont typeface="Arial"/>
              <a:buChar char="•"/>
            </a:pPr>
            <a:r>
              <a:rPr lang="en-US" sz="3200" u="none" strike="noStrike">
                <a:solidFill>
                  <a:srgbClr val="FFFFFF"/>
                </a:solidFill>
                <a:latin typeface="Montserrat Bold"/>
              </a:rPr>
              <a:t>Iluminação</a:t>
            </a:r>
            <a:r>
              <a:rPr lang="en-US" sz="3200" u="none" strike="noStrike">
                <a:solidFill>
                  <a:srgbClr val="FFFFFF"/>
                </a:solidFill>
                <a:latin typeface="Montserrat"/>
              </a:rPr>
              <a:t>: Certifique-se de que há uma iluminação adequada no ambiente. Evite ficar contra a luz, pois isso pode criar sombras no vídeo. Se necessário, utilize iluminação artificial adicional.</a:t>
            </a:r>
          </a:p>
        </p:txBody>
      </p:sp>
      <p:grpSp>
        <p:nvGrpSpPr>
          <p:cNvPr id="3" name="Group 3"/>
          <p:cNvGrpSpPr/>
          <p:nvPr/>
        </p:nvGrpSpPr>
        <p:grpSpPr>
          <a:xfrm>
            <a:off x="2228489" y="3626077"/>
            <a:ext cx="5246370" cy="5727065"/>
            <a:chOff x="0" y="0"/>
            <a:chExt cx="6995160" cy="7636087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6995160" cy="6995160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2"/>
                <a:stretch>
                  <a:fillRect l="-20259" r="-29552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6" name="Freeform 6"/>
            <p:cNvSpPr/>
            <p:nvPr/>
          </p:nvSpPr>
          <p:spPr>
            <a:xfrm>
              <a:off x="5372275" y="210031"/>
              <a:ext cx="1456329" cy="1236059"/>
            </a:xfrm>
            <a:custGeom>
              <a:avLst/>
              <a:gdLst/>
              <a:ahLst/>
              <a:cxnLst/>
              <a:rect l="l" t="t" r="r" b="b"/>
              <a:pathLst>
                <a:path w="1456329" h="1236059">
                  <a:moveTo>
                    <a:pt x="0" y="0"/>
                  </a:moveTo>
                  <a:lnTo>
                    <a:pt x="1456329" y="0"/>
                  </a:lnTo>
                  <a:lnTo>
                    <a:pt x="1456329" y="1236059"/>
                  </a:lnTo>
                  <a:lnTo>
                    <a:pt x="0" y="12360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6938010"/>
              <a:ext cx="6995160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Boa iluminação</a:t>
              </a: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867308" y="3531235"/>
            <a:ext cx="5246370" cy="5727065"/>
            <a:chOff x="0" y="0"/>
            <a:chExt cx="6995160" cy="7636087"/>
          </a:xfrm>
        </p:grpSpPr>
        <p:grpSp>
          <p:nvGrpSpPr>
            <p:cNvPr id="9" name="Group 9"/>
            <p:cNvGrpSpPr/>
            <p:nvPr/>
          </p:nvGrpSpPr>
          <p:grpSpPr>
            <a:xfrm>
              <a:off x="0" y="0"/>
              <a:ext cx="6995160" cy="6995160"/>
              <a:chOff x="0" y="0"/>
              <a:chExt cx="812800" cy="81280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blipFill>
                <a:blip r:embed="rId5"/>
                <a:stretch>
                  <a:fillRect t="-25046" b="-25046"/>
                </a:stretch>
              </a:blipFill>
            </p:spPr>
            <p:txBody>
              <a:bodyPr/>
              <a:lstStyle/>
              <a:p>
                <a:endParaRPr lang="pt-BR"/>
              </a:p>
            </p:txBody>
          </p:sp>
        </p:grpSp>
        <p:sp>
          <p:nvSpPr>
            <p:cNvPr id="11" name="Freeform 11"/>
            <p:cNvSpPr/>
            <p:nvPr/>
          </p:nvSpPr>
          <p:spPr>
            <a:xfrm>
              <a:off x="5222072" y="210031"/>
              <a:ext cx="1307530" cy="1465020"/>
            </a:xfrm>
            <a:custGeom>
              <a:avLst/>
              <a:gdLst/>
              <a:ahLst/>
              <a:cxnLst/>
              <a:rect l="l" t="t" r="r" b="b"/>
              <a:pathLst>
                <a:path w="1307530" h="1465020">
                  <a:moveTo>
                    <a:pt x="0" y="0"/>
                  </a:moveTo>
                  <a:lnTo>
                    <a:pt x="1307530" y="0"/>
                  </a:lnTo>
                  <a:lnTo>
                    <a:pt x="1307530" y="1465020"/>
                  </a:lnTo>
                  <a:lnTo>
                    <a:pt x="0" y="14650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pt-B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6938010"/>
              <a:ext cx="6995160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r>
                <a:rPr lang="en-US" sz="3200">
                  <a:solidFill>
                    <a:srgbClr val="FFFFFF"/>
                  </a:solidFill>
                  <a:latin typeface="Montserrat"/>
                </a:rPr>
                <a:t>Ambiente muito escuro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5536478" y="8419283"/>
            <a:ext cx="2751522" cy="1867717"/>
          </a:xfrm>
          <a:custGeom>
            <a:avLst/>
            <a:gdLst/>
            <a:ahLst/>
            <a:cxnLst/>
            <a:rect l="l" t="t" r="r" b="b"/>
            <a:pathLst>
              <a:path w="2751522" h="1867717">
                <a:moveTo>
                  <a:pt x="0" y="0"/>
                </a:moveTo>
                <a:lnTo>
                  <a:pt x="2751522" y="0"/>
                </a:lnTo>
                <a:lnTo>
                  <a:pt x="2751522" y="1867717"/>
                </a:lnTo>
                <a:lnTo>
                  <a:pt x="0" y="186771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536478" y="8809313"/>
            <a:ext cx="2751522" cy="1867717"/>
          </a:xfrm>
          <a:custGeom>
            <a:avLst/>
            <a:gdLst/>
            <a:ahLst/>
            <a:cxnLst/>
            <a:rect l="l" t="t" r="r" b="b"/>
            <a:pathLst>
              <a:path w="2751522" h="1867717">
                <a:moveTo>
                  <a:pt x="0" y="0"/>
                </a:moveTo>
                <a:lnTo>
                  <a:pt x="2751522" y="0"/>
                </a:lnTo>
                <a:lnTo>
                  <a:pt x="2751522" y="1867717"/>
                </a:lnTo>
                <a:lnTo>
                  <a:pt x="0" y="18677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Freeform 3"/>
          <p:cNvSpPr/>
          <p:nvPr/>
        </p:nvSpPr>
        <p:spPr>
          <a:xfrm>
            <a:off x="633437" y="3013241"/>
            <a:ext cx="1852115" cy="1911188"/>
          </a:xfrm>
          <a:custGeom>
            <a:avLst/>
            <a:gdLst/>
            <a:ahLst/>
            <a:cxnLst/>
            <a:rect l="l" t="t" r="r" b="b"/>
            <a:pathLst>
              <a:path w="1852115" h="1911188">
                <a:moveTo>
                  <a:pt x="0" y="0"/>
                </a:moveTo>
                <a:lnTo>
                  <a:pt x="1852115" y="0"/>
                </a:lnTo>
                <a:lnTo>
                  <a:pt x="1852115" y="1911188"/>
                </a:lnTo>
                <a:lnTo>
                  <a:pt x="0" y="1911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4" name="TextBox 4"/>
          <p:cNvSpPr txBox="1"/>
          <p:nvPr/>
        </p:nvSpPr>
        <p:spPr>
          <a:xfrm>
            <a:off x="-96648" y="874042"/>
            <a:ext cx="18180751" cy="160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just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u="none" strike="noStrike">
                <a:solidFill>
                  <a:srgbClr val="FFFFFF"/>
                </a:solidFill>
                <a:latin typeface="Montserrat Bold"/>
              </a:rPr>
              <a:t>Áudio:</a:t>
            </a:r>
            <a:r>
              <a:rPr lang="en-US" sz="3100" u="none" strike="noStrike">
                <a:solidFill>
                  <a:srgbClr val="FFFFFF"/>
                </a:solidFill>
                <a:latin typeface="Montserrat"/>
              </a:rPr>
              <a:t> Verifique se o áudio está sendo captado de forma clara e sem ruídos. Evite gravar em locais com muito eco ou barulho externo. Considere o uso de um microfone externo se a qualidade do áudio do dispositivo não for satisfatória.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160938" y="3671338"/>
            <a:ext cx="11169813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Para </a:t>
            </a:r>
            <a:r>
              <a:rPr lang="en-US" sz="3200" dirty="0" err="1">
                <a:solidFill>
                  <a:srgbClr val="FFFFFF"/>
                </a:solidFill>
                <a:latin typeface="Montserrat"/>
              </a:rPr>
              <a:t>testar</a:t>
            </a:r>
            <a:r>
              <a:rPr lang="en-US" sz="32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/>
              </a:rPr>
              <a:t>seu</a:t>
            </a:r>
            <a:r>
              <a:rPr lang="en-US" sz="32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/>
              </a:rPr>
              <a:t>microfone</a:t>
            </a:r>
            <a:r>
              <a:rPr lang="en-US" sz="3200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Montserrat"/>
              </a:rPr>
              <a:t>acesse</a:t>
            </a:r>
            <a:r>
              <a:rPr lang="en-US" sz="3200" dirty="0">
                <a:solidFill>
                  <a:srgbClr val="FFFFFF"/>
                </a:solidFill>
                <a:latin typeface="Montserrat"/>
              </a:rPr>
              <a:t>: </a:t>
            </a:r>
            <a:r>
              <a:rPr lang="en-US" sz="3200" b="1" u="sng" dirty="0">
                <a:solidFill>
                  <a:schemeClr val="bg1"/>
                </a:solidFill>
                <a:latin typeface="Montserrat"/>
                <a:hlinkClick r:id="rId5" tooltip="https://pt.mictests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Teste de </a:t>
            </a:r>
            <a:r>
              <a:rPr lang="en-US" sz="3200" b="1" u="sng" dirty="0" err="1">
                <a:solidFill>
                  <a:schemeClr val="bg1"/>
                </a:solidFill>
                <a:latin typeface="Montserrat"/>
                <a:hlinkClick r:id="rId5" tooltip="https://pt.mictests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microfone</a:t>
            </a:r>
            <a:endParaRPr lang="en-US" sz="3200" b="1" u="sng" dirty="0">
              <a:solidFill>
                <a:schemeClr val="bg1"/>
              </a:solidFill>
              <a:latin typeface="Montserrat"/>
              <a:hlinkClick r:id="rId5" tooltip="https://pt.mictests.com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0" y="5839689"/>
            <a:ext cx="18084103" cy="16071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9291" lvl="1" indent="-334646" algn="just">
              <a:lnSpc>
                <a:spcPts val="4340"/>
              </a:lnSpc>
              <a:spcBef>
                <a:spcPct val="0"/>
              </a:spcBef>
              <a:buFont typeface="Arial"/>
              <a:buChar char="•"/>
            </a:pPr>
            <a:r>
              <a:rPr lang="en-US" sz="3100" u="none" strike="noStrike">
                <a:solidFill>
                  <a:srgbClr val="FFFFFF"/>
                </a:solidFill>
                <a:latin typeface="Montserrat"/>
              </a:rPr>
              <a:t>Câmera: Verifique se a câmera está capturando imagens com nitidez e sem interferências visuais. Evite gravar em locais com iluminação inadequada ou muita movimentação ao redor.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160938" y="8392388"/>
            <a:ext cx="10048476" cy="5378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80"/>
              </a:lnSpc>
            </a:pPr>
            <a:r>
              <a:rPr lang="en-US" sz="3200" dirty="0">
                <a:solidFill>
                  <a:srgbClr val="FFFFFF"/>
                </a:solidFill>
                <a:latin typeface="Montserrat"/>
              </a:rPr>
              <a:t>Para </a:t>
            </a:r>
            <a:r>
              <a:rPr lang="en-US" sz="3200" dirty="0" err="1">
                <a:solidFill>
                  <a:srgbClr val="FFFFFF"/>
                </a:solidFill>
                <a:latin typeface="Montserrat"/>
              </a:rPr>
              <a:t>testar</a:t>
            </a:r>
            <a:r>
              <a:rPr lang="en-US" sz="32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/>
              </a:rPr>
              <a:t>sua</a:t>
            </a:r>
            <a:r>
              <a:rPr lang="en-US" sz="3200" dirty="0">
                <a:solidFill>
                  <a:srgbClr val="FFFFFF"/>
                </a:solidFill>
                <a:latin typeface="Montserrat"/>
              </a:rPr>
              <a:t> </a:t>
            </a:r>
            <a:r>
              <a:rPr lang="en-US" sz="3200" dirty="0" err="1">
                <a:solidFill>
                  <a:srgbClr val="FFFFFF"/>
                </a:solidFill>
                <a:latin typeface="Montserrat"/>
              </a:rPr>
              <a:t>câmera</a:t>
            </a:r>
            <a:r>
              <a:rPr lang="en-US" sz="3200" dirty="0">
                <a:solidFill>
                  <a:srgbClr val="FFFFFF"/>
                </a:solidFill>
                <a:latin typeface="Montserrat"/>
              </a:rPr>
              <a:t>, </a:t>
            </a:r>
            <a:r>
              <a:rPr lang="en-US" sz="3200" dirty="0" err="1">
                <a:solidFill>
                  <a:srgbClr val="FFFFFF"/>
                </a:solidFill>
                <a:latin typeface="Montserrat"/>
              </a:rPr>
              <a:t>acesse</a:t>
            </a:r>
            <a:r>
              <a:rPr lang="en-US" sz="3200" dirty="0">
                <a:solidFill>
                  <a:srgbClr val="FFFFFF"/>
                </a:solidFill>
                <a:latin typeface="Montserrat"/>
              </a:rPr>
              <a:t>: </a:t>
            </a:r>
            <a:r>
              <a:rPr lang="en-US" sz="3200" b="1" u="sng" dirty="0">
                <a:solidFill>
                  <a:schemeClr val="bg1"/>
                </a:solidFill>
                <a:latin typeface="Montserrat"/>
                <a:hlinkClick r:id="rId6" tooltip="https://pt.webcamtests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Teste de </a:t>
            </a:r>
            <a:r>
              <a:rPr lang="en-US" sz="3200" b="1" u="sng" dirty="0" err="1">
                <a:solidFill>
                  <a:schemeClr val="bg1"/>
                </a:solidFill>
                <a:latin typeface="Montserrat"/>
                <a:hlinkClick r:id="rId6" tooltip="https://pt.webcamtests.co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câmera</a:t>
            </a:r>
            <a:endParaRPr lang="en-US" sz="3200" b="1" u="sng" dirty="0">
              <a:solidFill>
                <a:schemeClr val="bg1"/>
              </a:solidFill>
              <a:latin typeface="Montserrat"/>
              <a:hlinkClick r:id="rId6" tooltip="https://pt.webcamtests.com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</p:txBody>
      </p:sp>
      <p:sp>
        <p:nvSpPr>
          <p:cNvPr id="8" name="Freeform 8"/>
          <p:cNvSpPr/>
          <p:nvPr/>
        </p:nvSpPr>
        <p:spPr>
          <a:xfrm>
            <a:off x="633437" y="7734292"/>
            <a:ext cx="1852115" cy="1911188"/>
          </a:xfrm>
          <a:custGeom>
            <a:avLst/>
            <a:gdLst/>
            <a:ahLst/>
            <a:cxnLst/>
            <a:rect l="l" t="t" r="r" b="b"/>
            <a:pathLst>
              <a:path w="1852115" h="1911188">
                <a:moveTo>
                  <a:pt x="0" y="0"/>
                </a:moveTo>
                <a:lnTo>
                  <a:pt x="1852115" y="0"/>
                </a:lnTo>
                <a:lnTo>
                  <a:pt x="1852115" y="1911188"/>
                </a:lnTo>
                <a:lnTo>
                  <a:pt x="0" y="191118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B2E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570" y="620426"/>
            <a:ext cx="18084859" cy="9494551"/>
          </a:xfrm>
          <a:custGeom>
            <a:avLst/>
            <a:gdLst/>
            <a:ahLst/>
            <a:cxnLst/>
            <a:rect l="l" t="t" r="r" b="b"/>
            <a:pathLst>
              <a:path w="18084859" h="9494551">
                <a:moveTo>
                  <a:pt x="0" y="0"/>
                </a:moveTo>
                <a:lnTo>
                  <a:pt x="18084860" y="0"/>
                </a:lnTo>
                <a:lnTo>
                  <a:pt x="18084860" y="9494551"/>
                </a:lnTo>
                <a:lnTo>
                  <a:pt x="0" y="94945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3" name="TextBox 3"/>
          <p:cNvSpPr txBox="1"/>
          <p:nvPr/>
        </p:nvSpPr>
        <p:spPr>
          <a:xfrm>
            <a:off x="212666" y="2539283"/>
            <a:ext cx="17786468" cy="63534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11983" lvl="1" indent="-355991">
              <a:lnSpc>
                <a:spcPts val="4616"/>
              </a:lnSpc>
              <a:buFont typeface="Arial"/>
              <a:buChar char="•"/>
            </a:pPr>
            <a:r>
              <a:rPr lang="en-US" sz="3297">
                <a:solidFill>
                  <a:srgbClr val="FFFFFF"/>
                </a:solidFill>
                <a:latin typeface="Montserrat Bold"/>
              </a:rPr>
              <a:t>Prática:</a:t>
            </a:r>
            <a:r>
              <a:rPr lang="en-US" sz="3297">
                <a:solidFill>
                  <a:srgbClr val="FFFFFF"/>
                </a:solidFill>
                <a:latin typeface="Montserrat"/>
              </a:rPr>
              <a:t> Antes de começar a gravar oficialmente, faça uma ou duas tentativas de ensaio para se familiarizar com o processo e ajustar quaisquer configurações necessárias.</a:t>
            </a:r>
          </a:p>
          <a:p>
            <a:pPr>
              <a:lnSpc>
                <a:spcPts val="4616"/>
              </a:lnSpc>
            </a:pPr>
            <a:endParaRPr lang="en-US" sz="3297">
              <a:solidFill>
                <a:srgbClr val="FFFFFF"/>
              </a:solidFill>
              <a:latin typeface="Montserrat"/>
            </a:endParaRPr>
          </a:p>
          <a:p>
            <a:pPr marL="711983" lvl="1" indent="-355991">
              <a:lnSpc>
                <a:spcPts val="4616"/>
              </a:lnSpc>
              <a:buFont typeface="Arial"/>
              <a:buChar char="•"/>
            </a:pPr>
            <a:r>
              <a:rPr lang="en-US" sz="3297">
                <a:solidFill>
                  <a:srgbClr val="FFFFFF"/>
                </a:solidFill>
                <a:latin typeface="Montserrat Bold"/>
              </a:rPr>
              <a:t>Foco e clareza:</a:t>
            </a:r>
            <a:r>
              <a:rPr lang="en-US" sz="3297">
                <a:solidFill>
                  <a:srgbClr val="FFFFFF"/>
                </a:solidFill>
                <a:latin typeface="Montserrat"/>
              </a:rPr>
              <a:t> Ao gravar, mantenha o foco na atividade em questão e fale de forma clara e articulada. Evite falar muito rápido ou de forma monótona.</a:t>
            </a:r>
          </a:p>
          <a:p>
            <a:pPr>
              <a:lnSpc>
                <a:spcPts val="4616"/>
              </a:lnSpc>
            </a:pPr>
            <a:endParaRPr lang="en-US" sz="3297">
              <a:solidFill>
                <a:srgbClr val="FFFFFF"/>
              </a:solidFill>
              <a:latin typeface="Montserrat"/>
            </a:endParaRPr>
          </a:p>
          <a:p>
            <a:pPr marL="711983" lvl="1" indent="-355991">
              <a:lnSpc>
                <a:spcPts val="4616"/>
              </a:lnSpc>
              <a:buFont typeface="Arial"/>
              <a:buChar char="•"/>
            </a:pPr>
            <a:r>
              <a:rPr lang="en-US" sz="3297">
                <a:solidFill>
                  <a:srgbClr val="FFFFFF"/>
                </a:solidFill>
                <a:latin typeface="Montserrat Bold"/>
              </a:rPr>
              <a:t>Tempo: </a:t>
            </a:r>
            <a:r>
              <a:rPr lang="en-US" sz="3297">
                <a:solidFill>
                  <a:srgbClr val="FFFFFF"/>
                </a:solidFill>
                <a:latin typeface="Montserrat"/>
              </a:rPr>
              <a:t>Tente manter a duração da gravação dentro do tempo estipulado para a atividade. Se necessário, faça pausas estratégicas para descansar ou reorganizar seus pensamentos.</a:t>
            </a:r>
          </a:p>
          <a:p>
            <a:pPr algn="ctr">
              <a:lnSpc>
                <a:spcPts val="4616"/>
              </a:lnSpc>
            </a:pPr>
            <a:endParaRPr lang="en-US" sz="3297">
              <a:solidFill>
                <a:srgbClr val="FFFFFF"/>
              </a:solidFill>
              <a:latin typeface="Montserrat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15022128" y="8324441"/>
            <a:ext cx="2751522" cy="1867717"/>
          </a:xfrm>
          <a:custGeom>
            <a:avLst/>
            <a:gdLst/>
            <a:ahLst/>
            <a:cxnLst/>
            <a:rect l="l" t="t" r="r" b="b"/>
            <a:pathLst>
              <a:path w="2751522" h="1867717">
                <a:moveTo>
                  <a:pt x="0" y="0"/>
                </a:moveTo>
                <a:lnTo>
                  <a:pt x="2751522" y="0"/>
                </a:lnTo>
                <a:lnTo>
                  <a:pt x="2751522" y="1867718"/>
                </a:lnTo>
                <a:lnTo>
                  <a:pt x="0" y="18677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pt-BR"/>
          </a:p>
        </p:txBody>
      </p:sp>
      <p:sp>
        <p:nvSpPr>
          <p:cNvPr id="5" name="TextBox 5"/>
          <p:cNvSpPr txBox="1"/>
          <p:nvPr/>
        </p:nvSpPr>
        <p:spPr>
          <a:xfrm>
            <a:off x="7971830" y="650875"/>
            <a:ext cx="2344341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Montserrat Classic"/>
              </a:rPr>
              <a:t>Gravação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536</Words>
  <Application>Microsoft Office PowerPoint</Application>
  <PresentationFormat>Personalizar</PresentationFormat>
  <Paragraphs>50</Paragraphs>
  <Slides>16</Slides>
  <Notes>2</Notes>
  <HiddenSlides>0</HiddenSlides>
  <MMClips>4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Montserrat Semi-Bold</vt:lpstr>
      <vt:lpstr>Montserrat Bold</vt:lpstr>
      <vt:lpstr>Montserrat Classic</vt:lpstr>
      <vt:lpstr>Calibri</vt:lpstr>
      <vt:lpstr>Montserrat</vt:lpstr>
      <vt:lpstr>Arial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Guia para gravação de atividades</dc:title>
  <cp:lastModifiedBy>Dardânia Camargos Coimbra</cp:lastModifiedBy>
  <cp:revision>2</cp:revision>
  <dcterms:created xsi:type="dcterms:W3CDTF">2006-08-16T00:00:00Z</dcterms:created>
  <dcterms:modified xsi:type="dcterms:W3CDTF">2024-04-02T20:11:14Z</dcterms:modified>
  <dc:identifier>DAGAi2c5krU</dc:identifier>
</cp:coreProperties>
</file>